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</p:sldMasterIdLst>
  <p:notesMasterIdLst>
    <p:notesMasterId r:id="rId41"/>
  </p:notesMasterIdLst>
  <p:handoutMasterIdLst>
    <p:handoutMasterId r:id="rId42"/>
  </p:handoutMasterIdLst>
  <p:sldIdLst>
    <p:sldId id="257" r:id="rId2"/>
    <p:sldId id="355" r:id="rId3"/>
    <p:sldId id="327" r:id="rId4"/>
    <p:sldId id="343" r:id="rId5"/>
    <p:sldId id="344" r:id="rId6"/>
    <p:sldId id="345" r:id="rId7"/>
    <p:sldId id="346" r:id="rId8"/>
    <p:sldId id="347" r:id="rId9"/>
    <p:sldId id="348" r:id="rId10"/>
    <p:sldId id="350" r:id="rId11"/>
    <p:sldId id="351" r:id="rId12"/>
    <p:sldId id="352" r:id="rId13"/>
    <p:sldId id="353" r:id="rId14"/>
    <p:sldId id="328" r:id="rId15"/>
    <p:sldId id="266" r:id="rId16"/>
    <p:sldId id="349" r:id="rId17"/>
    <p:sldId id="354" r:id="rId18"/>
    <p:sldId id="258" r:id="rId19"/>
    <p:sldId id="325" r:id="rId20"/>
    <p:sldId id="323" r:id="rId21"/>
    <p:sldId id="324" r:id="rId22"/>
    <p:sldId id="356" r:id="rId23"/>
    <p:sldId id="336" r:id="rId24"/>
    <p:sldId id="333" r:id="rId25"/>
    <p:sldId id="334" r:id="rId26"/>
    <p:sldId id="335" r:id="rId27"/>
    <p:sldId id="357" r:id="rId28"/>
    <p:sldId id="330" r:id="rId29"/>
    <p:sldId id="331" r:id="rId30"/>
    <p:sldId id="332" r:id="rId31"/>
    <p:sldId id="326" r:id="rId32"/>
    <p:sldId id="263" r:id="rId33"/>
    <p:sldId id="338" r:id="rId34"/>
    <p:sldId id="339" r:id="rId35"/>
    <p:sldId id="340" r:id="rId36"/>
    <p:sldId id="341" r:id="rId37"/>
    <p:sldId id="264" r:id="rId38"/>
    <p:sldId id="342" r:id="rId39"/>
    <p:sldId id="322" r:id="rId40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8B"/>
    <a:srgbClr val="FFECC5"/>
    <a:srgbClr val="FFE0A3"/>
    <a:srgbClr val="FFD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9757" autoAdjust="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>
        <p:guide orient="horz" pos="2160"/>
        <p:guide pos="3840"/>
        <p:guide pos="7296"/>
        <p:guide orient="horz" pos="4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-3187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6AFA9A-7D3E-42CC-927E-F23DCCD6D484}" type="datetime2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2018年6月15日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4E50CC-F33A-4EF4-9F12-93EC4A21A0C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1311F18-D970-4D7B-B098-1E7546817641}" type="datetime2">
              <a:rPr lang="zh-TW" altLang="en-US" smtClean="0"/>
              <a:pPr/>
              <a:t>2018年6月15日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2674CE4-FBD8-4481-AEFB-CA53E599A7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674CE4-FBD8-4481-AEFB-CA53E599A745}" type="slidenum">
              <a:rPr lang="en-US" altLang="zh-TW" smtClean="0"/>
              <a:t>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簡報可讓觀眾獲得的好處：如果成人學習者了解課程主題的學習方式和重要性，可提升他們的學習動機。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簡報者對於此主題的專業程度：概述您在這個領域獲得的認證，或說明為何參與者必須聽信於您。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altLang="zh-TW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簡報可讓觀眾獲得的好處：如果成人學習者了解課程主題的學習方式和重要性，可提升他們的學習動機。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簡報者對於此主題的專業程度：概述您在這個領域獲得的認證，或說明為何參與者必須聽信於您。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altLang="zh-TW" smtClean="0"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簡報可讓觀眾獲得的好處：如果成人學習者了解課程主題的學習方式和重要性，可提升他們的學習動機。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簡報者對於此主題的專業程度：概述您在這個領域獲得的認證，或說明為何參與者必須聽信於您。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altLang="zh-TW" smtClean="0"/>
              <a:t>30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0" name="圓角矩形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1" name="圓角矩形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rtlCol="0"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 rtlCol="0"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17" name="頁尾預留位置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28" name="日期預留位置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fld id="{FC5E15A7-486C-4292-806C-B467B33D398B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29" name="投影片編號預留位置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 rtlCol="0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F7A87B-F5B0-4821-B704-B87AF37F2DFE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 rtlCol="0"/>
          <a:lstStyle>
            <a:lvl5pPr>
              <a:defRPr/>
            </a:lvl5pPr>
          </a:lstStyle>
          <a:p>
            <a:pPr lvl="0" rtl="0" eaLnBrk="1" latinLnBrk="0" hangingPunct="1"/>
            <a:r>
              <a:rPr lang="zh-TW" altLang="en-US" dirty="0"/>
              <a:t>按一下以編輯母片文字樣式</a:t>
            </a:r>
          </a:p>
          <a:p>
            <a:pPr lvl="1" rtl="0" eaLnBrk="1" latinLnBrk="0" hangingPunct="1"/>
            <a:r>
              <a:rPr lang="zh-TW" altLang="en-US" dirty="0"/>
              <a:t>第二層</a:t>
            </a:r>
          </a:p>
          <a:p>
            <a:pPr lvl="2" rtl="0" eaLnBrk="1" latinLnBrk="0" hangingPunct="1"/>
            <a:r>
              <a:rPr lang="zh-TW" altLang="en-US" dirty="0"/>
              <a:t>第三層</a:t>
            </a:r>
          </a:p>
          <a:p>
            <a:pPr lvl="3" rtl="0" eaLnBrk="1" latinLnBrk="0" hangingPunct="1"/>
            <a:r>
              <a:rPr lang="zh-TW" altLang="en-US" dirty="0"/>
              <a:t>第四層</a:t>
            </a:r>
          </a:p>
          <a:p>
            <a:pPr lvl="4" rtl="0" eaLnBrk="1" latinLnBrk="0" hangingPunct="1"/>
            <a:r>
              <a:rPr lang="zh-TW" altLang="en-US" dirty="0"/>
              <a:t>第五層</a:t>
            </a:r>
            <a:r>
              <a:rPr lang="en-US" altLang="zh-TW" dirty="0"/>
              <a:t>a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756D85-DEFB-4022-A523-1B570AD76F70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DE7C5-C028-4EE4-8253-8FA62117D61A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>
          <a:xfrm>
            <a:off x="11703182" y="6603762"/>
            <a:ext cx="548640" cy="245692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ea typeface="Microsoft JhengHei UI"/>
              </a:defRPr>
            </a:lvl1pPr>
          </a:lstStyle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>
            <a:lvl1pPr>
              <a:defRPr sz="11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rtlCol="0"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rtlCol="0"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B416A6-257E-436C-8A21-42A4C13AC483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6BE745-395E-4430-AAB4-A0F2E865703C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rtlCol="0" anchor="ctr"/>
          <a:lstStyle>
            <a:lvl1pPr>
              <a:defRPr sz="4000" b="0" i="0" cap="none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內容預留位置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28" name="頁尾預留位置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26" name="日期預留位置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C4A246-6162-4659-B411-1E00380EFA4A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27" name="投影片編號預留位置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rtlCol="0"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 rtlCol="0"/>
          <a:lstStyle/>
          <a:p>
            <a:pPr rtl="0"/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 rtlCol="0"/>
          <a:lstStyle/>
          <a:p>
            <a:pPr rtl="0"/>
            <a:fld id="{367F8053-9C53-4AE3-8B67-5F4C649E1B2D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A29D41-E9B6-4039-AF00-9A97FE92318F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rtlCol="0" anchor="b"/>
          <a:lstStyle>
            <a:lvl1pPr algn="l">
              <a:buNone/>
              <a:defRPr sz="1800" b="1"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 rtlCol="0"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D83287-EDC6-4F12-B000-5082AF7294CF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eaVert" lIns="45720" tIns="0" rIns="45720" rtlCol="0" anchor="t"/>
          <a:lstStyle>
            <a:lvl1pPr algn="ctr">
              <a:buNone/>
              <a:defRPr sz="2000" b="1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zh-TW" altLang="en-US"/>
              <a:t>按一下圖示以新增圖片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19B1D3-9DC1-4CC1-8A57-0E5A7B2D3B32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3" name="圓角矩形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4" name="圓角矩形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2" name="標題預留位置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預留位置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zh-TW" altLang="en-US" dirty="0"/>
              <a:t>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 rtlCol="0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14" name="日期預留位置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 rtlCol="0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2B77050-4EED-49D9-BAF8-7C7CB63F8513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23" name="投影片編號預留位置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rtlCol="0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3765" y="2154118"/>
            <a:ext cx="11277600" cy="1470025"/>
          </a:xfrm>
        </p:spPr>
        <p:txBody>
          <a:bodyPr rtlCol="0"/>
          <a:lstStyle/>
          <a:p>
            <a:r>
              <a:rPr lang="zh-TW" altLang="en-US" dirty="0"/>
              <a:t>現代 </a:t>
            </a:r>
            <a:r>
              <a:rPr lang="en-US" altLang="zh-TW" dirty="0" err="1"/>
              <a:t>.Net</a:t>
            </a:r>
            <a:r>
              <a:rPr lang="en-US" altLang="zh-TW" dirty="0"/>
              <a:t> </a:t>
            </a:r>
            <a:r>
              <a:rPr lang="zh-TW" altLang="en-US" dirty="0"/>
              <a:t>開發者之路 </a:t>
            </a:r>
            <a:r>
              <a:rPr lang="en-US" altLang="zh-TW" dirty="0"/>
              <a:t>- MVC </a:t>
            </a:r>
            <a:r>
              <a:rPr lang="zh-TW" altLang="en-US" dirty="0"/>
              <a:t>完全精通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409208" y="5771870"/>
            <a:ext cx="1348596" cy="542665"/>
          </a:xfrm>
        </p:spPr>
        <p:txBody>
          <a:bodyPr rtlCol="0"/>
          <a:lstStyle/>
          <a:p>
            <a:pPr rtl="0"/>
            <a:r>
              <a:rPr lang="zh-TW" altLang="en-US" dirty="0"/>
              <a:t>陳彥如</a:t>
            </a:r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77">
        <p:fade/>
      </p:transition>
    </mc:Choice>
    <mc:Fallback xmlns="">
      <p:transition spd="med" advTm="977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9A37EC9-54F9-41BE-874D-073EB723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F540D7-5B0F-45CD-BC92-8752091B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9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AB8BC4-192B-4EA9-A644-A4F50571A3BD}"/>
              </a:ext>
            </a:extLst>
          </p:cNvPr>
          <p:cNvSpPr/>
          <p:nvPr/>
        </p:nvSpPr>
        <p:spPr>
          <a:xfrm>
            <a:off x="107980" y="607666"/>
            <a:ext cx="2085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EmailAddress</a:t>
            </a:r>
            <a:endParaRPr lang="en-US" altLang="zh-TW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8B5861-6902-444F-943E-C74E2214EA4B}"/>
              </a:ext>
            </a:extLst>
          </p:cNvPr>
          <p:cNvSpPr/>
          <p:nvPr/>
        </p:nvSpPr>
        <p:spPr>
          <a:xfrm>
            <a:off x="2193807" y="653832"/>
            <a:ext cx="1691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Email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6000AE-A267-4FBA-8317-A450A7BDF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060" y="3171150"/>
            <a:ext cx="4219575" cy="8858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276E13C-0A52-4CE6-8D6F-BEFD9E5B0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060" y="4258110"/>
            <a:ext cx="4219575" cy="6000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79DA02C-031A-4E43-A2F3-6FB712CC5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061" y="2227065"/>
            <a:ext cx="37147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1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3B75A12-E4FE-4737-A041-E51277B0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B5900F-F1F7-42C5-9A4E-3708359CD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10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58A9A5-0711-49CD-BD40-255970C07113}"/>
              </a:ext>
            </a:extLst>
          </p:cNvPr>
          <p:cNvSpPr/>
          <p:nvPr/>
        </p:nvSpPr>
        <p:spPr>
          <a:xfrm>
            <a:off x="824102" y="66241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驗證網址格式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7CD74AB-B8FB-4F86-BEAE-7F312620265E}"/>
              </a:ext>
            </a:extLst>
          </p:cNvPr>
          <p:cNvSpPr/>
          <p:nvPr/>
        </p:nvSpPr>
        <p:spPr>
          <a:xfrm>
            <a:off x="245097" y="570077"/>
            <a:ext cx="579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Url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2120B09-0D89-451E-A42E-CCFE7C57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769" y="1707657"/>
            <a:ext cx="3209925" cy="4953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3F06F3A-D695-49D7-942C-C5F7A356C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142" y="4440268"/>
            <a:ext cx="4162425" cy="6381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9966D03-78F9-4F6D-B3C4-19B73A1BC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142" y="2335105"/>
            <a:ext cx="4133850" cy="8096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A0C651E-5EC5-4B7E-B269-6A92EB574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842" y="3276831"/>
            <a:ext cx="4248150" cy="79057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1EAF26F-1868-4682-9BB2-51EF253899C8}"/>
              </a:ext>
            </a:extLst>
          </p:cNvPr>
          <p:cNvSpPr/>
          <p:nvPr/>
        </p:nvSpPr>
        <p:spPr>
          <a:xfrm>
            <a:off x="3649351" y="5141280"/>
            <a:ext cx="27803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開頭必須要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http://www. 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    https ://www.</a:t>
            </a:r>
            <a:b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    ftp://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770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2735011-8703-4E59-9928-1C86B94EA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5FF6F3-34C7-462B-881D-FFA8A74C4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11</a:t>
            </a:fld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371468-8FC6-48C3-AFAA-8EE5FDB897DD}"/>
              </a:ext>
            </a:extLst>
          </p:cNvPr>
          <p:cNvSpPr/>
          <p:nvPr/>
        </p:nvSpPr>
        <p:spPr>
          <a:xfrm>
            <a:off x="230066" y="634299"/>
            <a:ext cx="16754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CreditCard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FA6EE4-8A75-474F-8C80-3114FCD9F512}"/>
              </a:ext>
            </a:extLst>
          </p:cNvPr>
          <p:cNvSpPr/>
          <p:nvPr/>
        </p:nvSpPr>
        <p:spPr>
          <a:xfrm>
            <a:off x="1910333" y="719083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驗證欄位是否符合信用卡的格式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CFE2B40-4A15-4099-BEF2-CB6356C1B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253" y="1731834"/>
            <a:ext cx="3429000" cy="7715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CA1763E-89F2-490D-8929-827987E46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125" y="2970639"/>
            <a:ext cx="4438650" cy="73342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3A64420-909F-43F3-AE43-B0FDAE782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125" y="4058297"/>
            <a:ext cx="45148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F9A0DBE-D5A0-454A-8229-B8439CDB0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2F7BFE-F654-4683-9D30-C6B3E6EA7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12</a:t>
            </a:fld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AADBCD-06FA-4FFC-9722-1F1AFF9E4896}"/>
              </a:ext>
            </a:extLst>
          </p:cNvPr>
          <p:cNvSpPr/>
          <p:nvPr/>
        </p:nvSpPr>
        <p:spPr>
          <a:xfrm>
            <a:off x="180991" y="430087"/>
            <a:ext cx="151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DataType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6CD2E3-E21B-4885-A6E8-A727AA7FA44A}"/>
              </a:ext>
            </a:extLst>
          </p:cNvPr>
          <p:cNvSpPr/>
          <p:nvPr/>
        </p:nvSpPr>
        <p:spPr>
          <a:xfrm>
            <a:off x="583946" y="891752"/>
            <a:ext cx="99597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Helvetica Neue Light"/>
              </a:rPr>
              <a:t>驗證欄位的資料型態，只會提供檢視格式化資料的提示，可提供給許多資料類型，</a:t>
            </a:r>
            <a:endParaRPr lang="en-US" altLang="zh-TW" dirty="0">
              <a:latin typeface="Helvetica Neue Light"/>
            </a:endParaRPr>
          </a:p>
          <a:p>
            <a:r>
              <a:rPr lang="zh-TW" altLang="en-US" dirty="0">
                <a:latin typeface="Helvetica Neue Light"/>
              </a:rPr>
              <a:t>例如 </a:t>
            </a:r>
            <a:r>
              <a:rPr lang="en-US" altLang="zh-TW" dirty="0">
                <a:latin typeface="Helvetica Neue Light"/>
              </a:rPr>
              <a:t>Date(</a:t>
            </a:r>
            <a:r>
              <a:rPr lang="zh-TW" altLang="en-US" dirty="0">
                <a:latin typeface="Helvetica Neue Light"/>
              </a:rPr>
              <a:t>日期</a:t>
            </a:r>
            <a:r>
              <a:rPr lang="en-US" altLang="zh-TW" dirty="0">
                <a:latin typeface="Helvetica Neue Light"/>
              </a:rPr>
              <a:t>)</a:t>
            </a:r>
            <a:r>
              <a:rPr lang="zh-TW" altLang="en-US" dirty="0">
                <a:latin typeface="Helvetica Neue Light"/>
              </a:rPr>
              <a:t>、</a:t>
            </a:r>
            <a:r>
              <a:rPr lang="en-US" altLang="zh-TW" dirty="0">
                <a:latin typeface="Helvetica Neue Light"/>
              </a:rPr>
              <a:t>Time (</a:t>
            </a:r>
            <a:r>
              <a:rPr lang="zh-TW" altLang="en-US" dirty="0">
                <a:latin typeface="Helvetica Neue Light"/>
              </a:rPr>
              <a:t>時間</a:t>
            </a:r>
            <a:r>
              <a:rPr lang="en-US" altLang="zh-TW" dirty="0">
                <a:latin typeface="Helvetica Neue Light"/>
              </a:rPr>
              <a:t>) </a:t>
            </a:r>
            <a:r>
              <a:rPr lang="zh-TW" altLang="en-US" dirty="0">
                <a:latin typeface="Helvetica Neue Light"/>
              </a:rPr>
              <a:t>、</a:t>
            </a:r>
            <a:r>
              <a:rPr lang="en-US" altLang="zh-TW" dirty="0" err="1">
                <a:latin typeface="Helvetica Neue Light"/>
              </a:rPr>
              <a:t>PhoneNumber</a:t>
            </a:r>
            <a:r>
              <a:rPr lang="en-US" altLang="zh-TW" dirty="0">
                <a:latin typeface="Helvetica Neue Light"/>
              </a:rPr>
              <a:t> (</a:t>
            </a:r>
            <a:r>
              <a:rPr lang="zh-TW" altLang="en-US" dirty="0">
                <a:latin typeface="Helvetica Neue Light"/>
              </a:rPr>
              <a:t>手機</a:t>
            </a:r>
            <a:r>
              <a:rPr lang="en-US" altLang="zh-TW" dirty="0">
                <a:latin typeface="Helvetica Neue Light"/>
              </a:rPr>
              <a:t>) </a:t>
            </a:r>
            <a:r>
              <a:rPr lang="zh-TW" altLang="en-US" dirty="0">
                <a:latin typeface="Helvetica Neue Light"/>
              </a:rPr>
              <a:t>、</a:t>
            </a:r>
            <a:r>
              <a:rPr lang="en-US" altLang="zh-TW" dirty="0">
                <a:latin typeface="Helvetica Neue Light"/>
              </a:rPr>
              <a:t>Currency(</a:t>
            </a:r>
            <a:r>
              <a:rPr lang="zh-TW" altLang="en-US" dirty="0">
                <a:latin typeface="Helvetica Neue Light"/>
              </a:rPr>
              <a:t>貨幣</a:t>
            </a:r>
            <a:r>
              <a:rPr lang="en-US" altLang="zh-TW" dirty="0">
                <a:latin typeface="Helvetica Neue Light"/>
              </a:rPr>
              <a:t>)</a:t>
            </a:r>
            <a:r>
              <a:rPr lang="zh-TW" altLang="en-US" dirty="0">
                <a:latin typeface="Helvetica Neue Light"/>
              </a:rPr>
              <a:t>、</a:t>
            </a:r>
            <a:r>
              <a:rPr lang="en-US" altLang="zh-TW" dirty="0" err="1">
                <a:latin typeface="Helvetica Neue Light"/>
              </a:rPr>
              <a:t>EmailAddress</a:t>
            </a:r>
            <a:r>
              <a:rPr lang="en-US" altLang="zh-TW" dirty="0">
                <a:latin typeface="Helvetica Neue Light"/>
              </a:rPr>
              <a:t> </a:t>
            </a:r>
            <a:r>
              <a:rPr lang="zh-TW" altLang="en-US" dirty="0">
                <a:latin typeface="Helvetica Neue Light"/>
              </a:rPr>
              <a:t>等等。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9B4DF5F-D39D-46EB-978C-677E74471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217"/>
          <a:stretch/>
        </p:blipFill>
        <p:spPr>
          <a:xfrm>
            <a:off x="2844932" y="4190491"/>
            <a:ext cx="4429125" cy="63978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D8C4F2F-6A35-450D-BF76-94F2CC0CC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29" y="2083237"/>
            <a:ext cx="5400675" cy="15621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4D21E22-E37B-40A4-9A77-B81CAB1ADD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70"/>
          <a:stretch/>
        </p:blipFill>
        <p:spPr>
          <a:xfrm>
            <a:off x="2844932" y="4830274"/>
            <a:ext cx="4429125" cy="86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4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13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562471" y="2816901"/>
            <a:ext cx="97412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稱為正則表達式、正規表示法、正規運算式、規則運算式、常規表示法主要是在於使用一組特定的表示式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來驗證一段字串是否符合這個樣式 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舉例來說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當使用者輸入帳號或是密碼等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,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要使用什麼方法讓程式來判斷使用者確實輸入正確的格式。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FBE701-5A96-4623-A040-A732EC69D0C8}"/>
              </a:ext>
            </a:extLst>
          </p:cNvPr>
          <p:cNvSpPr/>
          <p:nvPr/>
        </p:nvSpPr>
        <p:spPr>
          <a:xfrm>
            <a:off x="337345" y="1225194"/>
            <a:ext cx="27895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RegularExpression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654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14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854E909-C73F-47AB-994D-CB708B975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494" y="2316825"/>
            <a:ext cx="6076950" cy="2381250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C3B3A26-527C-41C3-A9DC-94302CAE0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177005"/>
              </p:ext>
            </p:extLst>
          </p:nvPr>
        </p:nvGraphicFramePr>
        <p:xfrm>
          <a:off x="311205" y="1515330"/>
          <a:ext cx="5678534" cy="3779824"/>
        </p:xfrm>
        <a:graphic>
          <a:graphicData uri="http://schemas.openxmlformats.org/drawingml/2006/table">
            <a:tbl>
              <a:tblPr firstRow="1" bandCol="1">
                <a:tableStyleId>{10A1B5D5-9B99-4C35-A422-299274C87663}</a:tableStyleId>
              </a:tblPr>
              <a:tblGrid>
                <a:gridCol w="479464">
                  <a:extLst>
                    <a:ext uri="{9D8B030D-6E8A-4147-A177-3AD203B41FA5}">
                      <a16:colId xmlns:a16="http://schemas.microsoft.com/office/drawing/2014/main" val="134702492"/>
                    </a:ext>
                  </a:extLst>
                </a:gridCol>
                <a:gridCol w="3126990">
                  <a:extLst>
                    <a:ext uri="{9D8B030D-6E8A-4147-A177-3AD203B41FA5}">
                      <a16:colId xmlns:a16="http://schemas.microsoft.com/office/drawing/2014/main" val="1581065115"/>
                    </a:ext>
                  </a:extLst>
                </a:gridCol>
                <a:gridCol w="1090569">
                  <a:extLst>
                    <a:ext uri="{9D8B030D-6E8A-4147-A177-3AD203B41FA5}">
                      <a16:colId xmlns:a16="http://schemas.microsoft.com/office/drawing/2014/main" val="1031167047"/>
                    </a:ext>
                  </a:extLst>
                </a:gridCol>
                <a:gridCol w="981511">
                  <a:extLst>
                    <a:ext uri="{9D8B030D-6E8A-4147-A177-3AD203B41FA5}">
                      <a16:colId xmlns:a16="http://schemas.microsoft.com/office/drawing/2014/main" val="1034373820"/>
                    </a:ext>
                  </a:extLst>
                </a:gridCol>
              </a:tblGrid>
              <a:tr h="22448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符號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匹配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不匹配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2136073309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{n}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比對大括號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{n}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前的字元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必為正整數。</a:t>
                      </a:r>
                      <a:endParaRPr lang="en-US" altLang="zh-TW" sz="105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EX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^A{2}$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"A" "AAA"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446018970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{n,}</a:t>
                      </a:r>
                      <a:endParaRPr 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比對大括號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{n,}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前的字元至少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必為正整數。</a:t>
                      </a:r>
                      <a:b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EX.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^A{2,}$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"AA" "AAA"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2951871560"/>
                  </a:ext>
                </a:extLst>
              </a:tr>
              <a:tr h="41009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{n,m}</a:t>
                      </a:r>
                      <a:endParaRPr 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比對大括號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</a:t>
                      </a:r>
                      <a:r>
                        <a:rPr lang="en-US" altLang="zh-TW" sz="105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n,m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}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前的字元至少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次但最多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次，</a:t>
                      </a:r>
                      <a:r>
                        <a:rPr lang="en-US" altLang="zh-TW" sz="105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n,m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均為正整數。 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EX 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"^A{2,4}$"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"AAA" "AAAA"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"AAAAA"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1911463930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en-US" sz="105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xyz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比對中括號內的任意字元。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“x” “y"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“g"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2241535092"/>
                  </a:ext>
                </a:extLst>
              </a:tr>
              <a:tr h="29468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[^</a:t>
                      </a:r>
                      <a:r>
                        <a:rPr lang="en-US" sz="105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xyz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比對不再中括號內的任意字元。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</a:t>
                      </a:r>
                      <a:r>
                        <a:rPr lang="en-US" sz="105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a”</a:t>
                      </a:r>
                      <a:r>
                        <a:rPr lang="en-US" altLang="zh-TW" sz="105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”GG</a:t>
                      </a:r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”</a:t>
                      </a:r>
                      <a:r>
                        <a:rPr lang="zh-TW" alt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"Y"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“x” “y"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4270369090"/>
                  </a:ext>
                </a:extLst>
              </a:tr>
              <a:tr h="59032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[A-Z]</a:t>
                      </a:r>
                      <a:b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[a-z]</a:t>
                      </a:r>
                      <a:b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[0-9]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到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Z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的任意大寫字元</a:t>
                      </a:r>
                      <a:b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到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z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的任意小寫字元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到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的任意數字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</a:t>
                      </a:r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</a:t>
                      </a:r>
                      <a:b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“a"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“0"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“a”</a:t>
                      </a:r>
                    </a:p>
                    <a:p>
                      <a:pPr fontAlgn="t"/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“A”</a:t>
                      </a:r>
                    </a:p>
                    <a:p>
                      <a:pPr fontAlgn="t"/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“a”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3909491358"/>
                  </a:ext>
                </a:extLst>
              </a:tr>
              <a:tr h="2665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\w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比對字母大小寫、數字與底線，同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A-Za-z0-9_]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"A1c"</a:t>
                      </a: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"/"</a:t>
                      </a:r>
                    </a:p>
                  </a:txBody>
                  <a:tcPr marL="33690" marR="33690" marT="33690" marB="33690"/>
                </a:tc>
                <a:extLst>
                  <a:ext uri="{0D108BD9-81ED-4DB2-BD59-A6C34878D82A}">
                    <a16:rowId xmlns:a16="http://schemas.microsoft.com/office/drawing/2014/main" val="3435013078"/>
                  </a:ext>
                </a:extLst>
              </a:tr>
              <a:tr h="28699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\W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比對非字母大小寫、數字與底線，同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[^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A-Za-z0-9_]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"@"</a:t>
                      </a: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"A1c"</a:t>
                      </a:r>
                    </a:p>
                  </a:txBody>
                  <a:tcPr marL="33690" marR="33690" marT="33690" marB="33690"/>
                </a:tc>
                <a:extLst>
                  <a:ext uri="{0D108BD9-81ED-4DB2-BD59-A6C34878D82A}">
                    <a16:rowId xmlns:a16="http://schemas.microsoft.com/office/drawing/2014/main" val="1895438267"/>
                  </a:ext>
                </a:extLst>
              </a:tr>
              <a:tr h="30713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\d</a:t>
                      </a:r>
                      <a:endParaRPr lang="en-US" sz="1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比對一個數字字元，同</a:t>
                      </a:r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[0-9]</a:t>
                      </a:r>
                      <a:r>
                        <a:rPr lang="zh-TW" alt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altLang="en-US" sz="1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"123"</a:t>
                      </a: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"ABC"</a:t>
                      </a: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3524978566"/>
                  </a:ext>
                </a:extLst>
              </a:tr>
              <a:tr h="30713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\D</a:t>
                      </a:r>
                      <a:endParaRPr lang="en-US" sz="1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比對一個非數字字元，同</a:t>
                      </a:r>
                      <a:r>
                        <a:rPr lang="en-US" altLang="zh-TW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[^0-9]</a:t>
                      </a:r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altLang="en-US" sz="1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"ABC"</a:t>
                      </a: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"123"</a:t>
                      </a: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3429503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36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5E16D3D-78F1-4E18-8390-6962682BA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F337D4-917B-42D4-8866-8BBDE128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15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7421737-AA05-4536-B4F8-F26211CE3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07" y="1676260"/>
            <a:ext cx="5114925" cy="5048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75C78BF-B047-49D7-8839-44FB95BFA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94" y="2412365"/>
            <a:ext cx="4857750" cy="9334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0F4BEF1-E7A9-48F4-B4F1-ED1C1F836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07" y="3672026"/>
            <a:ext cx="8820150" cy="6858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049A3EB-16DD-4A3F-91AF-41C0C6219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52" y="4694277"/>
            <a:ext cx="5562600" cy="7810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32D20D2-E0FB-493B-BA2F-7B8181A08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807" y="5665387"/>
            <a:ext cx="4248150" cy="6762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A79472C-E89A-4470-AFF1-8306F1BAE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9820" y="2517963"/>
            <a:ext cx="46577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3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5908A31-24E1-4521-9D16-8D35FD6B3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393" y="1891193"/>
            <a:ext cx="4181475" cy="2857500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98E2D2A-B268-4C81-AABA-F70C6B1D5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CC4973-4964-43E6-BC9D-D7E26258D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16</a:t>
            </a:fld>
            <a:endParaRPr lang="zh-TW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7443AAE-7595-4B25-ABC6-153E36F56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719" y="2187224"/>
            <a:ext cx="65" cy="437249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9350" rIns="0" bIns="793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5F1C45-EE1F-4164-8B7E-15BBF605BD80}"/>
              </a:ext>
            </a:extLst>
          </p:cNvPr>
          <p:cNvSpPr/>
          <p:nvPr/>
        </p:nvSpPr>
        <p:spPr>
          <a:xfrm>
            <a:off x="204186" y="634299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Metadata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7450448-E45A-45CA-9C6C-F3412AC7FA74}"/>
              </a:ext>
            </a:extLst>
          </p:cNvPr>
          <p:cNvSpPr/>
          <p:nvPr/>
        </p:nvSpPr>
        <p:spPr>
          <a:xfrm>
            <a:off x="1834016" y="785296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使類別的驗證符合至另一類別所定義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E3DA705-0803-43CE-A170-DA7C28F0F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57" y="1391435"/>
            <a:ext cx="2622082" cy="183115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99AB11A-5EE0-4E9F-B0A4-86AF4BCA0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57" y="3459401"/>
            <a:ext cx="5060273" cy="3267207"/>
          </a:xfrm>
          <a:prstGeom prst="rect">
            <a:avLst/>
          </a:prstGeom>
        </p:spPr>
      </p:pic>
      <p:sp>
        <p:nvSpPr>
          <p:cNvPr id="16" name="語音泡泡: 圓角矩形 15">
            <a:extLst>
              <a:ext uri="{FF2B5EF4-FFF2-40B4-BE49-F238E27FC236}">
                <a16:creationId xmlns:a16="http://schemas.microsoft.com/office/drawing/2014/main" id="{4C38EAD6-30A1-4026-920A-7FBDF9036699}"/>
              </a:ext>
            </a:extLst>
          </p:cNvPr>
          <p:cNvSpPr/>
          <p:nvPr/>
        </p:nvSpPr>
        <p:spPr>
          <a:xfrm>
            <a:off x="9189071" y="2063977"/>
            <a:ext cx="2414043" cy="469688"/>
          </a:xfrm>
          <a:prstGeom prst="wedgeRoundRectCallout">
            <a:avLst>
              <a:gd name="adj1" fmla="val -120126"/>
              <a:gd name="adj2" fmla="val -9324"/>
              <a:gd name="adj3" fmla="val 16667"/>
            </a:avLst>
          </a:prstGeom>
          <a:solidFill>
            <a:srgbClr val="FFECC5"/>
          </a:solidFill>
          <a:ln>
            <a:solidFill>
              <a:srgbClr val="FFD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類別需為</a:t>
            </a:r>
            <a:r>
              <a:rPr lang="zh-TW" altLang="zh-TW" dirty="0">
                <a:solidFill>
                  <a:srgbClr val="C7254E"/>
                </a:solidFill>
                <a:latin typeface="Arial Unicode MS" panose="020B0604020202020204" pitchFamily="34" charset="-120"/>
                <a:ea typeface="Menlo"/>
              </a:rPr>
              <a:t>Partial</a:t>
            </a:r>
            <a:endParaRPr lang="zh-TW" altLang="en-US" dirty="0">
              <a:solidFill>
                <a:srgbClr val="C7254E"/>
              </a:solidFill>
              <a:latin typeface="Arial Unicode MS" panose="020B0604020202020204" pitchFamily="34" charset="-120"/>
              <a:ea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80829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17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313223" y="2714018"/>
            <a:ext cx="1565554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18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36011" y="1156616"/>
            <a:ext cx="31304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為什麼需要</a:t>
            </a:r>
            <a:r>
              <a:rPr lang="en-US" altLang="zh-TW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cache ?</a:t>
            </a:r>
          </a:p>
        </p:txBody>
      </p:sp>
      <p:sp>
        <p:nvSpPr>
          <p:cNvPr id="8" name="矩形 7"/>
          <p:cNvSpPr/>
          <p:nvPr/>
        </p:nvSpPr>
        <p:spPr>
          <a:xfrm>
            <a:off x="2929939" y="283136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假設有一萬筆資料在資料庫裡面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每次進去同一頁面都要重新取得一萬筆資料後放在客戶端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但有些資料又沒常常更新  會讓頁面顯示慢了許多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為了能讓讀取速度快一些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第一次讀取完之後放在客戶端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在設定的時間內都會從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讀取資料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16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C3C22FC-87A9-470E-816C-9616FBD6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ABF5DF-D6C8-4873-81F7-F57ACB529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9704A8-DA60-4F57-B1FF-0169A5737D57}"/>
              </a:ext>
            </a:extLst>
          </p:cNvPr>
          <p:cNvSpPr/>
          <p:nvPr/>
        </p:nvSpPr>
        <p:spPr>
          <a:xfrm>
            <a:off x="147385" y="531995"/>
            <a:ext cx="2424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內容大綱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7055CF-B01D-4666-987F-FE1DD2FBCEBD}"/>
              </a:ext>
            </a:extLst>
          </p:cNvPr>
          <p:cNvSpPr/>
          <p:nvPr/>
        </p:nvSpPr>
        <p:spPr>
          <a:xfrm>
            <a:off x="780140" y="5498524"/>
            <a:ext cx="98142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3AB0EA9-873F-490F-81B9-BA4BA6AB817F}"/>
              </a:ext>
            </a:extLst>
          </p:cNvPr>
          <p:cNvSpPr/>
          <p:nvPr/>
        </p:nvSpPr>
        <p:spPr>
          <a:xfrm>
            <a:off x="780140" y="6035417"/>
            <a:ext cx="2172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2400" dirty="0"/>
              <a:t> </a:t>
            </a:r>
            <a:r>
              <a:rPr lang="zh-TW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（區域）</a:t>
            </a:r>
            <a:endParaRPr lang="en-US" altLang="zh-TW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2B0922-8B37-4EDA-BE55-29FCAF148534}"/>
              </a:ext>
            </a:extLst>
          </p:cNvPr>
          <p:cNvSpPr/>
          <p:nvPr/>
        </p:nvSpPr>
        <p:spPr>
          <a:xfrm>
            <a:off x="780140" y="1571482"/>
            <a:ext cx="2798816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TW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屬性驗證</a:t>
            </a:r>
            <a:endParaRPr lang="en-US" altLang="zh-TW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E3FF3AE-3FBC-4DDF-A8C7-33CC15946323}"/>
              </a:ext>
            </a:extLst>
          </p:cNvPr>
          <p:cNvSpPr/>
          <p:nvPr/>
        </p:nvSpPr>
        <p:spPr>
          <a:xfrm>
            <a:off x="780140" y="2013367"/>
            <a:ext cx="444224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DisplayNam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-Required</a:t>
            </a: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StringLength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-Range</a:t>
            </a: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-Compare</a:t>
            </a: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RegularExpression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EmailAddress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-URL</a:t>
            </a: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CreditCard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DataType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MetadataType</a:t>
            </a:r>
            <a:endParaRPr lang="zh-TW" altLang="en-US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83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19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0" y="1348714"/>
            <a:ext cx="6334486" cy="2092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634C09B-18C9-4564-96B5-538D99941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0" y="3622476"/>
            <a:ext cx="6007500" cy="3104132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409" y="2590772"/>
            <a:ext cx="6615093" cy="359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A65C781-126B-44E4-9860-7C6FC5D477F2}"/>
              </a:ext>
            </a:extLst>
          </p:cNvPr>
          <p:cNvSpPr/>
          <p:nvPr/>
        </p:nvSpPr>
        <p:spPr>
          <a:xfrm>
            <a:off x="206244" y="634980"/>
            <a:ext cx="23038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尚未建立</a:t>
            </a:r>
            <a:r>
              <a:rPr lang="en-US" altLang="zh-TW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  <a:endParaRPr lang="zh-TW" altLang="en-US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403A629-E812-44BD-A27D-A541D0702CB5}"/>
              </a:ext>
            </a:extLst>
          </p:cNvPr>
          <p:cNvSpPr/>
          <p:nvPr/>
        </p:nvSpPr>
        <p:spPr>
          <a:xfrm>
            <a:off x="807868" y="5193436"/>
            <a:ext cx="3062796" cy="168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FCC1B1-D70E-4C17-9CE0-C7B6CB0F0067}"/>
              </a:ext>
            </a:extLst>
          </p:cNvPr>
          <p:cNvSpPr/>
          <p:nvPr/>
        </p:nvSpPr>
        <p:spPr>
          <a:xfrm>
            <a:off x="978682" y="5458822"/>
            <a:ext cx="3096168" cy="524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4C9DBB8-A6FA-42CD-8B9D-E18607AD9E66}"/>
              </a:ext>
            </a:extLst>
          </p:cNvPr>
          <p:cNvSpPr/>
          <p:nvPr/>
        </p:nvSpPr>
        <p:spPr>
          <a:xfrm>
            <a:off x="961995" y="6188346"/>
            <a:ext cx="4293585" cy="23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語音泡泡: 圓角矩形 10">
            <a:extLst>
              <a:ext uri="{FF2B5EF4-FFF2-40B4-BE49-F238E27FC236}">
                <a16:creationId xmlns:a16="http://schemas.microsoft.com/office/drawing/2014/main" id="{56FBABBB-2AB7-4734-BB26-01848BFEBC13}"/>
              </a:ext>
            </a:extLst>
          </p:cNvPr>
          <p:cNvSpPr/>
          <p:nvPr/>
        </p:nvSpPr>
        <p:spPr>
          <a:xfrm>
            <a:off x="3453414" y="4705165"/>
            <a:ext cx="1091953" cy="319596"/>
          </a:xfrm>
          <a:prstGeom prst="wedgeRoundRectCallout">
            <a:avLst>
              <a:gd name="adj1" fmla="val -42262"/>
              <a:gd name="adj2" fmla="val 76535"/>
              <a:gd name="adj3" fmla="val 16667"/>
            </a:avLst>
          </a:prstGeom>
          <a:solidFill>
            <a:srgbClr val="FFE0A3"/>
          </a:solidFill>
          <a:ln>
            <a:solidFill>
              <a:srgbClr val="FFD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伺服器的時間</a:t>
            </a:r>
          </a:p>
        </p:txBody>
      </p:sp>
      <p:sp>
        <p:nvSpPr>
          <p:cNvPr id="16" name="語音泡泡: 圓角矩形 15">
            <a:extLst>
              <a:ext uri="{FF2B5EF4-FFF2-40B4-BE49-F238E27FC236}">
                <a16:creationId xmlns:a16="http://schemas.microsoft.com/office/drawing/2014/main" id="{11DA5BDB-080F-47F6-8986-4CC188DAB13A}"/>
              </a:ext>
            </a:extLst>
          </p:cNvPr>
          <p:cNvSpPr/>
          <p:nvPr/>
        </p:nvSpPr>
        <p:spPr>
          <a:xfrm>
            <a:off x="4141730" y="5362112"/>
            <a:ext cx="936298" cy="319596"/>
          </a:xfrm>
          <a:prstGeom prst="wedgeRoundRectCallout">
            <a:avLst>
              <a:gd name="adj1" fmla="val -61225"/>
              <a:gd name="adj2" fmla="val 90424"/>
              <a:gd name="adj3" fmla="val 16667"/>
            </a:avLst>
          </a:prstGeom>
          <a:solidFill>
            <a:srgbClr val="FFE0A3"/>
          </a:solidFill>
          <a:ln>
            <a:solidFill>
              <a:srgbClr val="FFD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本機的時間</a:t>
            </a:r>
          </a:p>
        </p:txBody>
      </p:sp>
      <p:sp>
        <p:nvSpPr>
          <p:cNvPr id="17" name="語音泡泡: 圓角矩形 16">
            <a:extLst>
              <a:ext uri="{FF2B5EF4-FFF2-40B4-BE49-F238E27FC236}">
                <a16:creationId xmlns:a16="http://schemas.microsoft.com/office/drawing/2014/main" id="{AFF81C9E-F0F4-495E-8C79-A2EF61030A4B}"/>
              </a:ext>
            </a:extLst>
          </p:cNvPr>
          <p:cNvSpPr/>
          <p:nvPr/>
        </p:nvSpPr>
        <p:spPr>
          <a:xfrm>
            <a:off x="3076138" y="6500533"/>
            <a:ext cx="1846503" cy="319596"/>
          </a:xfrm>
          <a:prstGeom prst="wedgeRoundRectCallout">
            <a:avLst>
              <a:gd name="adj1" fmla="val 1354"/>
              <a:gd name="adj2" fmla="val -95687"/>
              <a:gd name="adj3" fmla="val 16667"/>
            </a:avLst>
          </a:prstGeom>
          <a:solidFill>
            <a:srgbClr val="FFE0A3"/>
          </a:solidFill>
          <a:ln>
            <a:solidFill>
              <a:srgbClr val="FFD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當頁面讀取完後去詢問伺服器端的現在時間</a:t>
            </a:r>
          </a:p>
        </p:txBody>
      </p:sp>
    </p:spTree>
    <p:extLst>
      <p:ext uri="{BB962C8B-B14F-4D97-AF65-F5344CB8AC3E}">
        <p14:creationId xmlns:p14="http://schemas.microsoft.com/office/powerpoint/2010/main" val="34279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869" y="3801713"/>
            <a:ext cx="5163950" cy="252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8" y="1952894"/>
            <a:ext cx="726757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20</a:t>
            </a:fld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1613139" y="2799505"/>
            <a:ext cx="1958197" cy="22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3931" y="498974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 cache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會將資料暫存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秒內讀取的資料都是從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出來的資料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秒過後就會重新存取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</a:p>
        </p:txBody>
      </p:sp>
      <p:sp>
        <p:nvSpPr>
          <p:cNvPr id="15" name="矩形 14"/>
          <p:cNvSpPr/>
          <p:nvPr/>
        </p:nvSpPr>
        <p:spPr>
          <a:xfrm>
            <a:off x="9260960" y="5326483"/>
            <a:ext cx="253963" cy="263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9560939" y="5495010"/>
            <a:ext cx="253963" cy="263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63"/>
          <a:stretch/>
        </p:blipFill>
        <p:spPr bwMode="auto">
          <a:xfrm>
            <a:off x="6844847" y="1193192"/>
            <a:ext cx="5038329" cy="255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8946615" y="2472263"/>
            <a:ext cx="253963" cy="263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9245657" y="2650541"/>
            <a:ext cx="253963" cy="263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97367" y="731527"/>
            <a:ext cx="16882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  <a:endParaRPr lang="zh-TW" altLang="en-US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359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11" y="1010641"/>
            <a:ext cx="4769366" cy="262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21</a:t>
            </a:fld>
            <a:endParaRPr lang="zh-TW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691" y="724618"/>
            <a:ext cx="4576672" cy="256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8" y="858767"/>
            <a:ext cx="5072332" cy="3174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45" y="4097713"/>
            <a:ext cx="4522487" cy="262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603" y="4043548"/>
            <a:ext cx="4634691" cy="272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1189321" y="3182139"/>
            <a:ext cx="1443193" cy="168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824801" y="3333530"/>
            <a:ext cx="918399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238650" y="3342156"/>
            <a:ext cx="1611388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8217812" y="3021970"/>
            <a:ext cx="1611388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108661" y="6439210"/>
            <a:ext cx="499604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8904219" y="6540734"/>
            <a:ext cx="552092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3993642" y="5849739"/>
            <a:ext cx="499604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8815154" y="5933557"/>
            <a:ext cx="499604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96348" y="429465"/>
            <a:ext cx="64347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不同頁面取 相同的</a:t>
            </a:r>
            <a:r>
              <a:rPr lang="en-US" altLang="zh-TW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   </a:t>
            </a:r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會快取同一份資料</a:t>
            </a:r>
          </a:p>
        </p:txBody>
      </p:sp>
      <p:sp>
        <p:nvSpPr>
          <p:cNvPr id="23" name="語音泡泡: 圓角矩形 22">
            <a:extLst>
              <a:ext uri="{FF2B5EF4-FFF2-40B4-BE49-F238E27FC236}">
                <a16:creationId xmlns:a16="http://schemas.microsoft.com/office/drawing/2014/main" id="{CDC8CA4A-7E27-48E8-B631-C3242B3FB572}"/>
              </a:ext>
            </a:extLst>
          </p:cNvPr>
          <p:cNvSpPr/>
          <p:nvPr/>
        </p:nvSpPr>
        <p:spPr>
          <a:xfrm>
            <a:off x="818964" y="3998217"/>
            <a:ext cx="1091953" cy="319596"/>
          </a:xfrm>
          <a:prstGeom prst="wedgeRoundRectCallout">
            <a:avLst>
              <a:gd name="adj1" fmla="val 47169"/>
              <a:gd name="adj2" fmla="val -87354"/>
              <a:gd name="adj3" fmla="val 16667"/>
            </a:avLst>
          </a:prstGeom>
          <a:solidFill>
            <a:srgbClr val="FFE0A3"/>
          </a:solidFill>
          <a:ln>
            <a:solidFill>
              <a:srgbClr val="FFD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目前的時間</a:t>
            </a:r>
          </a:p>
        </p:txBody>
      </p:sp>
    </p:spTree>
    <p:extLst>
      <p:ext uri="{BB962C8B-B14F-4D97-AF65-F5344CB8AC3E}">
        <p14:creationId xmlns:p14="http://schemas.microsoft.com/office/powerpoint/2010/main" val="170530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E684B37-781F-4BA1-8FF5-59266AC74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03" y="2497353"/>
            <a:ext cx="6187043" cy="2156722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CB95012-0D6C-4C66-AB85-AF937C21F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CD67E4-7CC7-462C-9967-46DA0A388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22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6740D74-30F5-46C2-8ECC-205DEFBD254F}"/>
              </a:ext>
            </a:extLst>
          </p:cNvPr>
          <p:cNvSpPr/>
          <p:nvPr/>
        </p:nvSpPr>
        <p:spPr>
          <a:xfrm>
            <a:off x="207146" y="56857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Vary by "*"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OutputCache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(Duration = 20)]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OutputCache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(Duration = 20,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VaryByParam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"*")]</a:t>
            </a:r>
          </a:p>
          <a:p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所有參數變更都會建立一個不同版本的快取</a:t>
            </a:r>
            <a:b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如果資料多會有效能上的問題</a:t>
            </a:r>
            <a:endParaRPr lang="en-US" altLang="zh-TW" dirty="0">
              <a:solidFill>
                <a:srgbClr val="008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螢幕錄製 7">
            <a:hlinkClick r:id="" action="ppaction://media"/>
            <a:extLst>
              <a:ext uri="{FF2B5EF4-FFF2-40B4-BE49-F238E27FC236}">
                <a16:creationId xmlns:a16="http://schemas.microsoft.com/office/drawing/2014/main" id="{670FA5AF-704A-4F1E-8F2F-BB3DFDF1F7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9182" y="2210540"/>
            <a:ext cx="5334000" cy="32004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B2B3AC7-95FF-46C6-8C5B-A3B3CB13EEBC}"/>
              </a:ext>
            </a:extLst>
          </p:cNvPr>
          <p:cNvSpPr/>
          <p:nvPr/>
        </p:nvSpPr>
        <p:spPr>
          <a:xfrm>
            <a:off x="1375752" y="3164383"/>
            <a:ext cx="1758065" cy="182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66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2D308A1-F010-4F8C-99EE-06065A060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0" y="1963194"/>
            <a:ext cx="6487064" cy="2193776"/>
          </a:xfrm>
          <a:prstGeom prst="rect">
            <a:avLst/>
          </a:prstGeom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23</a:t>
            </a:fld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80380" y="589499"/>
            <a:ext cx="8371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2.Vary by "None"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//[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OutputCache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(Duration = 10,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VaryByParam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"none")]</a:t>
            </a:r>
          </a:p>
          <a:p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不管任何參數值不同都不會建立不同版本的快取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螢幕錄製 6">
            <a:hlinkClick r:id="" action="ppaction://media"/>
            <a:extLst>
              <a:ext uri="{FF2B5EF4-FFF2-40B4-BE49-F238E27FC236}">
                <a16:creationId xmlns:a16="http://schemas.microsoft.com/office/drawing/2014/main" id="{9A2E1C15-F7D0-4C4D-AB0E-5A6FD63791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67444" y="2521259"/>
            <a:ext cx="5334000" cy="32004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9562A11-FC01-458C-B7CD-F3C668A6A2F3}"/>
              </a:ext>
            </a:extLst>
          </p:cNvPr>
          <p:cNvSpPr/>
          <p:nvPr/>
        </p:nvSpPr>
        <p:spPr>
          <a:xfrm>
            <a:off x="1370315" y="2711622"/>
            <a:ext cx="3299339" cy="253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12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8FD8397-2420-4AE7-BF7F-B89EE6AE1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132" y="2758768"/>
            <a:ext cx="6667130" cy="2157790"/>
          </a:xfrm>
          <a:prstGeom prst="rect">
            <a:avLst/>
          </a:prstGeom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24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0899" y="638203"/>
            <a:ext cx="7254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3.Vary by "Name"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//[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OutputCache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(Duration = 60,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VaryByParam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"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pageNumber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")]</a:t>
            </a:r>
            <a:b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指定某些參數值不同時會建立一個不同版本的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0037258-B120-455A-916A-DD49F3C441C2}"/>
              </a:ext>
            </a:extLst>
          </p:cNvPr>
          <p:cNvSpPr/>
          <p:nvPr/>
        </p:nvSpPr>
        <p:spPr>
          <a:xfrm>
            <a:off x="3257818" y="3746413"/>
            <a:ext cx="3755541" cy="168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66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1DAE02B-D03E-4D87-A4EB-3FCBF7ACF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51" y="1184060"/>
            <a:ext cx="6970450" cy="4506756"/>
          </a:xfrm>
          <a:prstGeom prst="rect">
            <a:avLst/>
          </a:prstGeom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25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1B3936E-2243-4CA2-BCD8-D7BFFD168F5F}"/>
              </a:ext>
            </a:extLst>
          </p:cNvPr>
          <p:cNvSpPr/>
          <p:nvPr/>
        </p:nvSpPr>
        <p:spPr>
          <a:xfrm>
            <a:off x="140899" y="63820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多個參數的設定</a:t>
            </a:r>
            <a:endParaRPr lang="en-US" altLang="zh-TW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9EB6E7-3E07-4B18-AE90-C432B16231C2}"/>
              </a:ext>
            </a:extLst>
          </p:cNvPr>
          <p:cNvSpPr/>
          <p:nvPr/>
        </p:nvSpPr>
        <p:spPr>
          <a:xfrm>
            <a:off x="1331007" y="1667560"/>
            <a:ext cx="5105304" cy="230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螢幕錄製 5">
            <a:hlinkClick r:id="" action="ppaction://media"/>
            <a:extLst>
              <a:ext uri="{FF2B5EF4-FFF2-40B4-BE49-F238E27FC236}">
                <a16:creationId xmlns:a16="http://schemas.microsoft.com/office/drawing/2014/main" id="{569567E7-B0F9-4972-A112-CC71C7F709C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339.394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54892" y="2250489"/>
            <a:ext cx="5808593" cy="44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5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8C8C0DA-585C-458A-8801-D295D420C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90" y="3825127"/>
            <a:ext cx="9193759" cy="2849993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9A616F6-AB65-4290-9E17-5B953DDDA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193AD3-F2CD-44FA-ABF4-9EA6F9B29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26</a:t>
            </a:fld>
            <a:endParaRPr lang="zh-TW" altLang="en-US" dirty="0"/>
          </a:p>
        </p:txBody>
      </p:sp>
      <p:pic>
        <p:nvPicPr>
          <p:cNvPr id="7" name="螢幕錄製 6">
            <a:hlinkClick r:id="" action="ppaction://media"/>
            <a:extLst>
              <a:ext uri="{FF2B5EF4-FFF2-40B4-BE49-F238E27FC236}">
                <a16:creationId xmlns:a16="http://schemas.microsoft.com/office/drawing/2014/main" id="{F2FCBED4-B0DB-4940-B0D3-A441F20730E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292.4262999999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22706" y="1800476"/>
            <a:ext cx="5878738" cy="422746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DCD23AE-60F3-4C98-9089-E22D20EC7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190" y="1114332"/>
            <a:ext cx="5429250" cy="20193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BB1F272-74BC-4302-93FD-0703BAE6042A}"/>
              </a:ext>
            </a:extLst>
          </p:cNvPr>
          <p:cNvSpPr/>
          <p:nvPr/>
        </p:nvSpPr>
        <p:spPr>
          <a:xfrm>
            <a:off x="140899" y="63820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更新資料後 頁面要清除快取</a:t>
            </a:r>
            <a:endParaRPr lang="en-US" altLang="zh-TW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533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27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020" y="4266511"/>
            <a:ext cx="7163247" cy="229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020" y="1773373"/>
            <a:ext cx="707707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E2DB7C8-89C4-42E0-AC50-1CA9EA1E8F9E}"/>
              </a:ext>
            </a:extLst>
          </p:cNvPr>
          <p:cNvSpPr/>
          <p:nvPr/>
        </p:nvSpPr>
        <p:spPr>
          <a:xfrm>
            <a:off x="5698067" y="2794000"/>
            <a:ext cx="1583266" cy="2455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42B2D9-B0CC-435C-808D-8701F631BD81}"/>
              </a:ext>
            </a:extLst>
          </p:cNvPr>
          <p:cNvSpPr/>
          <p:nvPr/>
        </p:nvSpPr>
        <p:spPr>
          <a:xfrm>
            <a:off x="4673155" y="5681134"/>
            <a:ext cx="1583266" cy="2455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8F5B043-24A1-46F1-9315-FDB3D20BCE8A}"/>
              </a:ext>
            </a:extLst>
          </p:cNvPr>
          <p:cNvSpPr/>
          <p:nvPr/>
        </p:nvSpPr>
        <p:spPr>
          <a:xfrm>
            <a:off x="259433" y="6767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可將快取設定在</a:t>
            </a:r>
            <a:r>
              <a:rPr lang="en-US" altLang="zh-TW" sz="2400" dirty="0" err="1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Web.config</a:t>
            </a:r>
            <a:endParaRPr lang="en-US" altLang="zh-TW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8866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28</a:t>
            </a:fld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415" y="2282943"/>
            <a:ext cx="5658714" cy="242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96348" y="682062"/>
            <a:ext cx="7419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子動作</a:t>
            </a:r>
            <a:r>
              <a:rPr lang="en-US" altLang="zh-TW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400" dirty="0" err="1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ChildAction</a:t>
            </a:r>
            <a:r>
              <a:rPr lang="en-US" altLang="zh-TW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裡面直接讀取</a:t>
            </a:r>
            <a:r>
              <a:rPr lang="en-US" altLang="zh-TW" sz="2400" dirty="0" err="1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Web.config</a:t>
            </a:r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的設定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8" y="1620598"/>
            <a:ext cx="6241550" cy="360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04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026950" y="2714018"/>
            <a:ext cx="2138101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屬性驗證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288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29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1" y="632704"/>
            <a:ext cx="2398217" cy="3151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018" y="632704"/>
            <a:ext cx="6049273" cy="281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922" y="2692923"/>
            <a:ext cx="6003078" cy="192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20" y="4381500"/>
            <a:ext cx="611505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C77C19A-2B17-4877-9897-907BB84AAFA6}"/>
              </a:ext>
            </a:extLst>
          </p:cNvPr>
          <p:cNvSpPr/>
          <p:nvPr/>
        </p:nvSpPr>
        <p:spPr>
          <a:xfrm>
            <a:off x="8111067" y="3877733"/>
            <a:ext cx="1346199" cy="211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288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30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4662965" y="2714018"/>
            <a:ext cx="2866070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dirty="0"/>
              <a:t> 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（區域）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0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C8696-30A4-41D2-BEA5-72BD4E3A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61" y="728932"/>
            <a:ext cx="10972800" cy="1066800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MVC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dirty="0"/>
              <a:t> （區域）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31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1062" y="2248959"/>
            <a:ext cx="1058173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9728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在開發較大型的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網站中，通常會進行模組化的規劃，就會一直在同一個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資料夾底下新增，檔案就會越來越龐大。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9728" indent="0"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9728" indent="0"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不允許有相同命名的存在，但模組中常有父子關係，有時候子模組命名相同就會造成錯誤，但為了區別而去修改命名又不是一個好架構，種種因素都會造成維護上的困難，所以通常會在專案底下加入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pPr marL="109728" indent="0">
              <a:buNone/>
            </a:pPr>
            <a:endParaRPr lang="en-US" altLang="zh-TW" sz="2400" dirty="0"/>
          </a:p>
          <a:p>
            <a:pPr marL="109728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每個區域內的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都不會和其他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互相影響，可以獨立作業，每個區域都有屬於自己的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View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</a:t>
            </a:r>
          </a:p>
        </p:txBody>
      </p:sp>
    </p:spTree>
    <p:extLst>
      <p:ext uri="{BB962C8B-B14F-4D97-AF65-F5344CB8AC3E}">
        <p14:creationId xmlns:p14="http://schemas.microsoft.com/office/powerpoint/2010/main" val="228245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8A1617AC-145F-42B1-BF97-66A9A3C98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0" y="1328099"/>
            <a:ext cx="6752297" cy="4995465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612CA22-E75B-4EBE-8AC3-B0A4298D0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458BA8-382A-482D-9807-345DAE21B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32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8D636B5-E670-4C93-8982-6585D6A10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477" y="1202416"/>
            <a:ext cx="5552520" cy="125566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D1C118F-DD06-4015-9A7D-E4EB64287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344" y="2734009"/>
            <a:ext cx="3467100" cy="31718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8EBAE84-D751-47DB-931E-82CB0E7D8CF8}"/>
              </a:ext>
            </a:extLst>
          </p:cNvPr>
          <p:cNvSpPr/>
          <p:nvPr/>
        </p:nvSpPr>
        <p:spPr>
          <a:xfrm>
            <a:off x="7696296" y="4128930"/>
            <a:ext cx="2832621" cy="17769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B679551-2143-4939-9E82-719FAEB061DF}"/>
              </a:ext>
            </a:extLst>
          </p:cNvPr>
          <p:cNvSpPr/>
          <p:nvPr/>
        </p:nvSpPr>
        <p:spPr>
          <a:xfrm>
            <a:off x="140899" y="63820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新增一個</a:t>
            </a:r>
            <a:r>
              <a:rPr lang="en-US" altLang="zh-TW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（區域）</a:t>
            </a:r>
            <a:endParaRPr lang="en-US" altLang="zh-TW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776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E70CCF5-A4EB-4802-BE4C-B7D481CB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D3A194-49AC-4A9F-8C09-6B6868CC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33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F30AF74-95EE-4193-94DA-6977A007E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37" y="1214690"/>
            <a:ext cx="6912202" cy="51316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8974D9C-47CB-4FD6-BDFD-6D491CDA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968" y="1347602"/>
            <a:ext cx="3886200" cy="44291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8F40DF4-96EC-4500-896A-E65A56DF55A6}"/>
              </a:ext>
            </a:extLst>
          </p:cNvPr>
          <p:cNvSpPr/>
          <p:nvPr/>
        </p:nvSpPr>
        <p:spPr>
          <a:xfrm>
            <a:off x="7829462" y="3756067"/>
            <a:ext cx="3365280" cy="2020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5288A44-C82C-4C3A-ADA2-83CF0FCB6F53}"/>
              </a:ext>
            </a:extLst>
          </p:cNvPr>
          <p:cNvSpPr/>
          <p:nvPr/>
        </p:nvSpPr>
        <p:spPr>
          <a:xfrm>
            <a:off x="140899" y="63820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新增第二個</a:t>
            </a:r>
            <a:r>
              <a:rPr lang="en-US" altLang="zh-TW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（區域）</a:t>
            </a:r>
            <a:endParaRPr lang="en-US" altLang="zh-TW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59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4D203E8-B9A6-4BC1-BD8F-0BB6E3AE6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EA3735-AD3D-4404-B6B3-77FAEF46F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34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540A5E6-5529-4FD0-A594-D98990513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129" y="1602824"/>
            <a:ext cx="7810315" cy="27345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5C72E6A-05DE-4F65-8F7A-C41F59FF2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4" y="959436"/>
            <a:ext cx="3771900" cy="50101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4B5A03F-4CBB-4830-B9B9-CFFB6B8D5144}"/>
              </a:ext>
            </a:extLst>
          </p:cNvPr>
          <p:cNvSpPr/>
          <p:nvPr/>
        </p:nvSpPr>
        <p:spPr>
          <a:xfrm>
            <a:off x="4091129" y="472230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尚未指定讀取的路徑</a:t>
            </a:r>
            <a:endParaRPr lang="en-US" altLang="zh-TW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77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B5BFD7F-F784-4070-AFF0-6F4A2A2DD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9FCB72-9CEA-49BD-BE4D-470F285D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35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7839F1B-2525-45CE-8E54-ECC3CCA37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11" y="978763"/>
            <a:ext cx="3724275" cy="23526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EBF2273-5A21-4AA2-B702-357E08D0D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969" y="1193908"/>
            <a:ext cx="8372475" cy="47720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28B3144-589E-4A83-A811-12F067018355}"/>
              </a:ext>
            </a:extLst>
          </p:cNvPr>
          <p:cNvSpPr/>
          <p:nvPr/>
        </p:nvSpPr>
        <p:spPr>
          <a:xfrm>
            <a:off x="5024118" y="5033638"/>
            <a:ext cx="3587222" cy="230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2DBF9BC-7293-4A3E-AA18-88DA42A09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37" y="4458154"/>
            <a:ext cx="3615553" cy="231428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60011E7-F52C-48BD-B525-58EAA12BD89D}"/>
              </a:ext>
            </a:extLst>
          </p:cNvPr>
          <p:cNvSpPr/>
          <p:nvPr/>
        </p:nvSpPr>
        <p:spPr>
          <a:xfrm>
            <a:off x="1095613" y="5241003"/>
            <a:ext cx="2507492" cy="192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9BB24AF3-D328-46CF-B297-6F3726FD2ABC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603105" y="5111797"/>
            <a:ext cx="2877594" cy="2252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4619D063-59F1-4C86-A7BA-BF0DFDD818C7}"/>
              </a:ext>
            </a:extLst>
          </p:cNvPr>
          <p:cNvSpPr/>
          <p:nvPr/>
        </p:nvSpPr>
        <p:spPr>
          <a:xfrm>
            <a:off x="4159206" y="585500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指定讀取的路徑</a:t>
            </a:r>
            <a:endParaRPr lang="en-US" altLang="zh-TW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178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CC1E397-DA8D-4C9A-B5D5-FF9D262C8554}"/>
              </a:ext>
            </a:extLst>
          </p:cNvPr>
          <p:cNvSpPr/>
          <p:nvPr/>
        </p:nvSpPr>
        <p:spPr>
          <a:xfrm>
            <a:off x="268448" y="856612"/>
            <a:ext cx="105449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"Areas/Gamer/Views/Home/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"Gamer"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"Areas/Admin/Views/Home/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"Admin"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zh-TW" altLang="en-US" sz="1400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36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2641D89-E459-413A-AB9B-92C842FA1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06" y="2107568"/>
            <a:ext cx="6368213" cy="2784027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94329E7-B321-4932-8AE3-DBABF486E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15" y="2725295"/>
            <a:ext cx="5306729" cy="3608294"/>
          </a:xfrm>
          <a:prstGeom prst="rect">
            <a:avLst/>
          </a:prstGeom>
        </p:spPr>
      </p:pic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EEA30E2B-B76A-4D7D-B17A-9A2FE627AC28}"/>
              </a:ext>
            </a:extLst>
          </p:cNvPr>
          <p:cNvSpPr/>
          <p:nvPr/>
        </p:nvSpPr>
        <p:spPr>
          <a:xfrm>
            <a:off x="6235700" y="5933521"/>
            <a:ext cx="2340129" cy="400068"/>
          </a:xfrm>
          <a:prstGeom prst="wedgeRoundRectCallout">
            <a:avLst>
              <a:gd name="adj1" fmla="val 31722"/>
              <a:gd name="adj2" fmla="val -106799"/>
              <a:gd name="adj3" fmla="val 16667"/>
            </a:avLst>
          </a:prstGeom>
          <a:solidFill>
            <a:srgbClr val="FFE0A3"/>
          </a:solidFill>
          <a:ln>
            <a:solidFill>
              <a:srgbClr val="FFD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（區域）沒有指定</a:t>
            </a:r>
            <a:r>
              <a:rPr lang="en-US" altLang="zh-TW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endParaRPr lang="zh-TW" altLang="en-US" sz="1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33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79DA20F-6437-4720-9634-75F63B644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8BE9C0-298C-4D77-B022-B8A64B69F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37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8B0C59-3C86-4CFB-BA8A-A1D3F9997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34" y="1773882"/>
            <a:ext cx="6880337" cy="420787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542679B-0F0A-40B0-AF5C-549079BDA769}"/>
              </a:ext>
            </a:extLst>
          </p:cNvPr>
          <p:cNvSpPr/>
          <p:nvPr/>
        </p:nvSpPr>
        <p:spPr>
          <a:xfrm>
            <a:off x="2192143" y="5182768"/>
            <a:ext cx="1305660" cy="239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ch18_ActionResultSubClass">
            <a:hlinkClick r:id="" action="ppaction://media"/>
            <a:extLst>
              <a:ext uri="{FF2B5EF4-FFF2-40B4-BE49-F238E27FC236}">
                <a16:creationId xmlns:a16="http://schemas.microsoft.com/office/drawing/2014/main" id="{7D3CF13D-6D89-4CF4-AA75-4C99B75B80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03042" y="973247"/>
            <a:ext cx="6201980" cy="310099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9E94739-9832-42AB-BBE6-9C30E619DAC2}"/>
              </a:ext>
            </a:extLst>
          </p:cNvPr>
          <p:cNvSpPr/>
          <p:nvPr/>
        </p:nvSpPr>
        <p:spPr>
          <a:xfrm>
            <a:off x="533702" y="603057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</a:t>
            </a:r>
            <a:r>
              <a:rPr lang="en-US" altLang="zh-TW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174530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38</a:t>
            </a:fld>
            <a:endParaRPr lang="zh-TW" altLang="en-US" dirty="0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0" y="3089888"/>
            <a:ext cx="12192000" cy="1143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1"/>
          <p:cNvSpPr txBox="1">
            <a:spLocks noChangeArrowheads="1"/>
          </p:cNvSpPr>
          <p:nvPr/>
        </p:nvSpPr>
        <p:spPr bwMode="auto">
          <a:xfrm>
            <a:off x="4486275" y="2999401"/>
            <a:ext cx="19526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000" dirty="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End</a:t>
            </a:r>
            <a:endParaRPr lang="zh-CN" altLang="en-US" sz="8000" dirty="0">
              <a:solidFill>
                <a:srgbClr val="FFFFFF"/>
              </a:solidFill>
              <a:latin typeface="Modern No. 20" pitchFamily="18" charset="0"/>
              <a:ea typeface="方正中倩_GBK"/>
              <a:cs typeface="方正中倩_GBK"/>
            </a:endParaRPr>
          </a:p>
        </p:txBody>
      </p:sp>
      <p:sp>
        <p:nvSpPr>
          <p:cNvPr id="8" name="椭圆形标注 3"/>
          <p:cNvSpPr>
            <a:spLocks noChangeArrowheads="1"/>
          </p:cNvSpPr>
          <p:nvPr/>
        </p:nvSpPr>
        <p:spPr bwMode="auto">
          <a:xfrm rot="437392">
            <a:off x="6545263" y="1913551"/>
            <a:ext cx="1757362" cy="1604963"/>
          </a:xfrm>
          <a:prstGeom prst="wedgeEllipseCallout">
            <a:avLst>
              <a:gd name="adj1" fmla="val -40199"/>
              <a:gd name="adj2" fmla="val 53991"/>
            </a:avLst>
          </a:prstGeom>
          <a:solidFill>
            <a:srgbClr val="FFC000"/>
          </a:solidFill>
          <a:ln w="28575">
            <a:solidFill>
              <a:srgbClr val="FFFFFF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6645275" y="2494576"/>
            <a:ext cx="15652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Thank</a:t>
            </a:r>
          </a:p>
          <a:p>
            <a:pPr algn="ctr" eaLnBrk="1" hangingPunct="1">
              <a:lnSpc>
                <a:spcPct val="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you</a:t>
            </a:r>
            <a:endParaRPr lang="zh-CN" altLang="en-US" sz="4000">
              <a:solidFill>
                <a:srgbClr val="FFFFFF"/>
              </a:solidFill>
              <a:latin typeface="Modern No. 20" pitchFamily="18" charset="0"/>
              <a:ea typeface="方正中倩_GBK"/>
              <a:cs typeface="方正中倩_GBK"/>
            </a:endParaRPr>
          </a:p>
        </p:txBody>
      </p:sp>
    </p:spTree>
    <p:extLst>
      <p:ext uri="{BB962C8B-B14F-4D97-AF65-F5344CB8AC3E}">
        <p14:creationId xmlns:p14="http://schemas.microsoft.com/office/powerpoint/2010/main" val="386588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A9E837C-8E03-4E37-809F-F313CE51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DFC8C4-1218-46E5-AE3F-D3CE901F8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</a:t>
            </a:fld>
            <a:endParaRPr lang="zh-TW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934E267-7B84-4023-B5E1-CB9185E39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169672"/>
              </p:ext>
            </p:extLst>
          </p:nvPr>
        </p:nvGraphicFramePr>
        <p:xfrm>
          <a:off x="670021" y="1387393"/>
          <a:ext cx="6360910" cy="4462642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2239798">
                  <a:extLst>
                    <a:ext uri="{9D8B030D-6E8A-4147-A177-3AD203B41FA5}">
                      <a16:colId xmlns:a16="http://schemas.microsoft.com/office/drawing/2014/main" val="1381498876"/>
                    </a:ext>
                  </a:extLst>
                </a:gridCol>
                <a:gridCol w="4121112">
                  <a:extLst>
                    <a:ext uri="{9D8B030D-6E8A-4147-A177-3AD203B41FA5}">
                      <a16:colId xmlns:a16="http://schemas.microsoft.com/office/drawing/2014/main" val="1634089385"/>
                    </a:ext>
                  </a:extLst>
                </a:gridCol>
              </a:tblGrid>
              <a:tr h="29279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700" b="1" dirty="0"/>
                        <a:t>屬性名稱</a:t>
                      </a:r>
                      <a:endParaRPr lang="zh-TW" altLang="en-US" sz="17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700" b="1" dirty="0"/>
                        <a:t>屬性說明</a:t>
                      </a:r>
                      <a:endParaRPr lang="zh-TW" altLang="en-US" sz="17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1828604187"/>
                  </a:ext>
                </a:extLst>
              </a:tr>
              <a:tr h="350041">
                <a:tc>
                  <a:txBody>
                    <a:bodyPr/>
                    <a:lstStyle/>
                    <a:p>
                      <a:pPr marL="0" algn="l" rtl="0" eaLnBrk="1" latinLnBrk="0" hangingPunct="1"/>
                      <a:r>
                        <a:rPr kumimoji="0" lang="en-US" altLang="zh-TW" sz="1600" kern="1200" dirty="0" err="1">
                          <a:effectLst/>
                        </a:rPr>
                        <a:t>DisplayName</a:t>
                      </a:r>
                      <a:endParaRPr kumimoji="0" lang="zh-TW" altLang="en-US" sz="1600" kern="12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700" dirty="0"/>
                        <a:t>定義欄位顯示名稱</a:t>
                      </a:r>
                      <a:endParaRPr lang="zh-TW" altLang="en-US" sz="17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2498349455"/>
                  </a:ext>
                </a:extLst>
              </a:tr>
              <a:tr h="29279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Required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r>
                        <a:rPr lang="zh-TW" altLang="en-US" sz="1700" dirty="0"/>
                        <a:t>宣告欄位為必須填入</a:t>
                      </a:r>
                      <a:endParaRPr lang="zh-TW" altLang="en-US" sz="17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2377553877"/>
                  </a:ext>
                </a:extLst>
              </a:tr>
              <a:tr h="387012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StringLength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定義字串欄位所允許的最大長度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2174972606"/>
                  </a:ext>
                </a:extLst>
              </a:tr>
              <a:tr h="34648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Range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定義數值欄位的範圍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1264951871"/>
                  </a:ext>
                </a:extLst>
              </a:tr>
              <a:tr h="36939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Compare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驗證兩個表單欄位是否相同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1286933441"/>
                  </a:ext>
                </a:extLst>
              </a:tr>
              <a:tr h="348263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RegularExpression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  <a:latin typeface="helvetica" panose="020B0604020202020204" pitchFamily="34" charset="0"/>
                        </a:rPr>
                        <a:t>欄位輸入的內容必須符合指定的正規表示式</a:t>
                      </a: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78265632"/>
                  </a:ext>
                </a:extLst>
              </a:tr>
              <a:tr h="348263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EmailAddress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</a:t>
                      </a:r>
                      <a:r>
                        <a:rPr lang="en-US" sz="1600" dirty="0">
                          <a:effectLst/>
                        </a:rPr>
                        <a:t>Email</a:t>
                      </a:r>
                      <a:r>
                        <a:rPr lang="zh-TW" altLang="en-US" sz="1600" dirty="0">
                          <a:effectLst/>
                        </a:rPr>
                        <a:t>格式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854055043"/>
                  </a:ext>
                </a:extLst>
              </a:tr>
              <a:tr h="34826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URL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驗證網址格式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3008493479"/>
                  </a:ext>
                </a:extLst>
              </a:tr>
              <a:tr h="465287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CreditCard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驗證欄位是否符合信用卡的格式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118769415"/>
                  </a:ext>
                </a:extLst>
              </a:tr>
              <a:tr h="399496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DataType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驗證欄位的資料型態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3289820658"/>
                  </a:ext>
                </a:extLst>
              </a:tr>
              <a:tr h="514555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MetadataType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  <a:latin typeface="helvetica" panose="020B0604020202020204" pitchFamily="34" charset="0"/>
                        </a:rPr>
                        <a:t>使類別的驗證符合至另一類別所定義</a:t>
                      </a: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3908550363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D827BE38-F4E3-47F2-AC8C-7C1072C86FA9}"/>
              </a:ext>
            </a:extLst>
          </p:cNvPr>
          <p:cNvSpPr/>
          <p:nvPr/>
        </p:nvSpPr>
        <p:spPr>
          <a:xfrm>
            <a:off x="96348" y="682062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以附加屬性的方式，來做資料驗證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29FA64-5F39-4FC1-960B-CA093D318BF7}"/>
              </a:ext>
            </a:extLst>
          </p:cNvPr>
          <p:cNvSpPr/>
          <p:nvPr/>
        </p:nvSpPr>
        <p:spPr>
          <a:xfrm>
            <a:off x="7135953" y="1773811"/>
            <a:ext cx="48696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屬性放置於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必須引用命名空間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/>
              <a:t>using </a:t>
            </a:r>
            <a:r>
              <a:rPr lang="en-US" altLang="zh-TW" dirty="0" err="1"/>
              <a:t>System.ComponentModel.DataAnnotations</a:t>
            </a:r>
            <a:r>
              <a:rPr lang="en-US" altLang="zh-TW" dirty="0"/>
              <a:t>;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4205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DFE7D8D8-2F79-4FE7-AA58-68A1574AF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561" y="1094630"/>
            <a:ext cx="3726715" cy="2914795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23B1FDE-9863-4473-AAD4-347F9E5CD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5FF63-E86B-4266-AD83-7D6590F84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A73C24D-9C5E-440A-954F-40AC2559B4E7}"/>
              </a:ext>
            </a:extLst>
          </p:cNvPr>
          <p:cNvSpPr/>
          <p:nvPr/>
        </p:nvSpPr>
        <p:spPr>
          <a:xfrm>
            <a:off x="115322" y="589911"/>
            <a:ext cx="2018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DisplayName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F415117-AF96-40DA-8F89-C44618B8B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48" y="3015664"/>
            <a:ext cx="3438033" cy="327327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BCE8151-DC7D-4F91-9DB2-136B8C170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867" y="3598252"/>
            <a:ext cx="3466409" cy="310705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5C26361-0283-4BBF-BDA1-5EE0AA835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960" y="1599256"/>
            <a:ext cx="4067175" cy="128587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45C6139-58FC-46A5-B555-1A9B17129C34}"/>
              </a:ext>
            </a:extLst>
          </p:cNvPr>
          <p:cNvSpPr/>
          <p:nvPr/>
        </p:nvSpPr>
        <p:spPr>
          <a:xfrm>
            <a:off x="7607230" y="5051189"/>
            <a:ext cx="632951" cy="2899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E5C95E1-622D-46DE-B507-D83C6D4BB10C}"/>
              </a:ext>
            </a:extLst>
          </p:cNvPr>
          <p:cNvSpPr/>
          <p:nvPr/>
        </p:nvSpPr>
        <p:spPr>
          <a:xfrm>
            <a:off x="2133823" y="63607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定義顯示的名稱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29BD9F7-6B54-4560-A74D-09907D065CC2}"/>
              </a:ext>
            </a:extLst>
          </p:cNvPr>
          <p:cNvSpPr/>
          <p:nvPr/>
        </p:nvSpPr>
        <p:spPr>
          <a:xfrm>
            <a:off x="7290754" y="1599256"/>
            <a:ext cx="2701341" cy="309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62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5D0EFEC-1D81-4B46-9290-002D77DD2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8C9FB4-300C-41BF-A0CB-C45E9AA0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9936B3-3703-4CE0-80BB-1D394C434E9C}"/>
              </a:ext>
            </a:extLst>
          </p:cNvPr>
          <p:cNvSpPr/>
          <p:nvPr/>
        </p:nvSpPr>
        <p:spPr>
          <a:xfrm>
            <a:off x="137981" y="687565"/>
            <a:ext cx="14366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Required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E446F3B-9E9C-4D4A-96DD-301636DBF090}"/>
              </a:ext>
            </a:extLst>
          </p:cNvPr>
          <p:cNvSpPr/>
          <p:nvPr/>
        </p:nvSpPr>
        <p:spPr>
          <a:xfrm>
            <a:off x="1574593" y="748519"/>
            <a:ext cx="356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宣告欄位為必須項目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一定要輸入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3242AAE-BA2A-48D0-B616-DCA168CEF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081" y="1272351"/>
            <a:ext cx="3854644" cy="268632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4340997-E0D4-44F7-91A8-661F9A8B9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432"/>
          <a:stretch/>
        </p:blipFill>
        <p:spPr>
          <a:xfrm>
            <a:off x="7006295" y="4344756"/>
            <a:ext cx="4387149" cy="231737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6EBC2EA-C5FA-426A-9240-615F3E68CDF7}"/>
              </a:ext>
            </a:extLst>
          </p:cNvPr>
          <p:cNvSpPr/>
          <p:nvPr/>
        </p:nvSpPr>
        <p:spPr>
          <a:xfrm>
            <a:off x="8300065" y="3175365"/>
            <a:ext cx="2306007" cy="271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A36C9C8-ADD2-4E8A-86E2-80D5B951C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895" y="4100920"/>
            <a:ext cx="4600899" cy="258099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3F4102F-6ABD-45AC-9156-A5F6A08D3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528" y="1235102"/>
            <a:ext cx="3964019" cy="272357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6D177FC-8254-4B59-A687-AAA3B5414638}"/>
              </a:ext>
            </a:extLst>
          </p:cNvPr>
          <p:cNvSpPr/>
          <p:nvPr/>
        </p:nvSpPr>
        <p:spPr>
          <a:xfrm>
            <a:off x="2495549" y="3446441"/>
            <a:ext cx="993376" cy="205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975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550B80E-89CC-4358-84B1-38EB8270B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81F915-D176-412B-8D08-38AA461C6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6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404168-044E-4938-BA1C-08083AD44406}"/>
              </a:ext>
            </a:extLst>
          </p:cNvPr>
          <p:cNvSpPr/>
          <p:nvPr/>
        </p:nvSpPr>
        <p:spPr>
          <a:xfrm>
            <a:off x="119592" y="527767"/>
            <a:ext cx="1931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StringLength</a:t>
            </a:r>
            <a:endParaRPr lang="en-US" altLang="zh-TW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C8BA89-520E-4883-A44D-7868E7AAACD3}"/>
              </a:ext>
            </a:extLst>
          </p:cNvPr>
          <p:cNvSpPr/>
          <p:nvPr/>
        </p:nvSpPr>
        <p:spPr>
          <a:xfrm>
            <a:off x="2051531" y="573933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定義字串欄位所允許的最大長度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C82321-2DFE-44B1-A91D-6E81920B653F}"/>
              </a:ext>
            </a:extLst>
          </p:cNvPr>
          <p:cNvSpPr/>
          <p:nvPr/>
        </p:nvSpPr>
        <p:spPr>
          <a:xfrm>
            <a:off x="119592" y="897099"/>
            <a:ext cx="2292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MinimunLength</a:t>
            </a:r>
            <a:endParaRPr lang="en-US" altLang="zh-TW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68E4EF2-5DE3-4686-8C76-1B8FF1CE63D8}"/>
              </a:ext>
            </a:extLst>
          </p:cNvPr>
          <p:cNvSpPr/>
          <p:nvPr/>
        </p:nvSpPr>
        <p:spPr>
          <a:xfrm>
            <a:off x="2385942" y="976471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定義字串欄位所最小長度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22D9C76-ED39-413D-9475-6C14F459E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60" y="2116769"/>
            <a:ext cx="7086600" cy="30861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4BE1E5D-EB61-41F2-9D6C-18F88D24D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321" y="712433"/>
            <a:ext cx="4812861" cy="255330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015C360-9722-45E6-A6D5-5C33B3244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711" y="3635067"/>
            <a:ext cx="4788471" cy="271639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C70924C-3DEF-4FC6-82DE-0F7A30EB0268}"/>
              </a:ext>
            </a:extLst>
          </p:cNvPr>
          <p:cNvSpPr/>
          <p:nvPr/>
        </p:nvSpPr>
        <p:spPr>
          <a:xfrm>
            <a:off x="1865234" y="4573905"/>
            <a:ext cx="4864039" cy="237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67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D74AD4D-19D4-4256-8B09-CC7680D8F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1C5DA3-C85C-407D-81A3-17C2827C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7</a:t>
            </a:fld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1C9F0A-B6B5-4DD3-9077-2911A4785BE2}"/>
              </a:ext>
            </a:extLst>
          </p:cNvPr>
          <p:cNvSpPr/>
          <p:nvPr/>
        </p:nvSpPr>
        <p:spPr>
          <a:xfrm>
            <a:off x="217246" y="639646"/>
            <a:ext cx="10935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Range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70CD0C-521F-4ECF-9DFC-36BB537DD340}"/>
              </a:ext>
            </a:extLst>
          </p:cNvPr>
          <p:cNvSpPr/>
          <p:nvPr/>
        </p:nvSpPr>
        <p:spPr>
          <a:xfrm>
            <a:off x="1310815" y="731979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定義數值欄位的範圍上下值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FC7EB8B-6A8B-4CBD-A13E-DD3540244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62" y="3200906"/>
            <a:ext cx="5038725" cy="12192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0E93821-E618-4A69-B106-01EC86F19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336" y="1284186"/>
            <a:ext cx="3768577" cy="252632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402E9AD-F686-4E43-BC37-AF569B319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336" y="4234309"/>
            <a:ext cx="3752637" cy="236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6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600EB41-D413-4660-9B00-3D3ACC22A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025544-D97A-4462-9E7C-A85A2D3A4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D3E859-0527-46CF-9FDA-662D8943C0D1}"/>
              </a:ext>
            </a:extLst>
          </p:cNvPr>
          <p:cNvSpPr/>
          <p:nvPr/>
        </p:nvSpPr>
        <p:spPr>
          <a:xfrm>
            <a:off x="116603" y="545522"/>
            <a:ext cx="1452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Compare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E1DD65-2D16-4CAC-8E10-E95F5A195B6E}"/>
              </a:ext>
            </a:extLst>
          </p:cNvPr>
          <p:cNvSpPr/>
          <p:nvPr/>
        </p:nvSpPr>
        <p:spPr>
          <a:xfrm>
            <a:off x="1569245" y="616147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比對與另一個欄位的內容是否一致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2C9CCEB-5307-451C-B4FB-423DB36F5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432" y="1838343"/>
            <a:ext cx="5238750" cy="16002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CF4FFFF-EE25-4336-81AC-6F630AACD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503" y="3893829"/>
            <a:ext cx="5467350" cy="13430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6B83ADE-0D1A-4003-BA57-B742CCE79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27" y="2317442"/>
            <a:ext cx="5807894" cy="25564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D7E040B-5277-420C-9D91-02CC6CC422CF}"/>
              </a:ext>
            </a:extLst>
          </p:cNvPr>
          <p:cNvSpPr/>
          <p:nvPr/>
        </p:nvSpPr>
        <p:spPr>
          <a:xfrm>
            <a:off x="486060" y="2849732"/>
            <a:ext cx="1339604" cy="195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367DC2A-7A2B-40BE-86E7-4B60BCAB7A19}"/>
              </a:ext>
            </a:extLst>
          </p:cNvPr>
          <p:cNvSpPr/>
          <p:nvPr/>
        </p:nvSpPr>
        <p:spPr>
          <a:xfrm>
            <a:off x="904790" y="4349974"/>
            <a:ext cx="4262014" cy="195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563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訓練課程簡報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224615_TF03460604.potx" id="{459C345E-EC57-4CE6-8378-CD5A0E02B40D}" vid="{75388508-C140-4AE9-B3F8-1A15F21DF63F}"/>
    </a:ext>
  </a:extLst>
</a:theme>
</file>

<file path=ppt/theme/theme2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訓練課程簡報</Template>
  <TotalTime>6901</TotalTime>
  <Words>1458</Words>
  <Application>Microsoft Office PowerPoint</Application>
  <PresentationFormat>寬螢幕</PresentationFormat>
  <Paragraphs>260</Paragraphs>
  <Slides>39</Slides>
  <Notes>4</Notes>
  <HiddenSlides>0</HiddenSlides>
  <MMClips>5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56" baseType="lpstr">
      <vt:lpstr>Arial Unicode MS</vt:lpstr>
      <vt:lpstr>Helvetica Neue Light</vt:lpstr>
      <vt:lpstr>Menlo</vt:lpstr>
      <vt:lpstr>Microsoft JhengHei UI</vt:lpstr>
      <vt:lpstr>微软雅黑</vt:lpstr>
      <vt:lpstr>方正中倩_GBK</vt:lpstr>
      <vt:lpstr>細明體</vt:lpstr>
      <vt:lpstr>微軟正黑體</vt:lpstr>
      <vt:lpstr>新細明體</vt:lpstr>
      <vt:lpstr>Arial</vt:lpstr>
      <vt:lpstr>Arial Narrow</vt:lpstr>
      <vt:lpstr>Calibri</vt:lpstr>
      <vt:lpstr>Georgia</vt:lpstr>
      <vt:lpstr>helvetica</vt:lpstr>
      <vt:lpstr>Modern No. 20</vt:lpstr>
      <vt:lpstr>Wingdings 2</vt:lpstr>
      <vt:lpstr>訓練課程簡報</vt:lpstr>
      <vt:lpstr>現代 .Net 開發者之路 - MVC 完全精通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MVC的Area （區域）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 .Net 開發者之路 - MVC 完全精通</dc:title>
  <dc:creator>陳彥如</dc:creator>
  <cp:lastModifiedBy>陳彥如</cp:lastModifiedBy>
  <cp:revision>230</cp:revision>
  <dcterms:created xsi:type="dcterms:W3CDTF">2018-05-02T03:29:08Z</dcterms:created>
  <dcterms:modified xsi:type="dcterms:W3CDTF">2018-06-15T07:47:10Z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